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5143500" cx="9144000"/>
  <p:notesSz cx="6858000" cy="9144000"/>
  <p:embeddedFontLst>
    <p:embeddedFont>
      <p:font typeface="Roboto Slab"/>
      <p:regular r:id="rId32"/>
      <p:bold r:id="rId33"/>
    </p:embeddedFont>
    <p:embeddedFont>
      <p:font typeface="Raleway"/>
      <p:regular r:id="rId34"/>
      <p:bold r:id="rId35"/>
      <p:italic r:id="rId36"/>
      <p:boldItalic r:id="rId37"/>
    </p:embeddedFont>
    <p:embeddedFont>
      <p:font typeface="Robo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3.xml"/><Relationship Id="rId41" Type="http://schemas.openxmlformats.org/officeDocument/2006/relationships/font" Target="fonts/Roboto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RobotoSlab-bold.fntdata"/><Relationship Id="rId10" Type="http://schemas.openxmlformats.org/officeDocument/2006/relationships/slide" Target="slides/slide3.xml"/><Relationship Id="rId32" Type="http://schemas.openxmlformats.org/officeDocument/2006/relationships/font" Target="fonts/RobotoSlab-regular.fntdata"/><Relationship Id="rId13" Type="http://schemas.openxmlformats.org/officeDocument/2006/relationships/slide" Target="slides/slide6.xml"/><Relationship Id="rId35" Type="http://schemas.openxmlformats.org/officeDocument/2006/relationships/font" Target="fonts/Raleway-bold.fntdata"/><Relationship Id="rId12" Type="http://schemas.openxmlformats.org/officeDocument/2006/relationships/slide" Target="slides/slide5.xml"/><Relationship Id="rId34" Type="http://schemas.openxmlformats.org/officeDocument/2006/relationships/font" Target="fonts/Raleway-regular.fntdata"/><Relationship Id="rId15" Type="http://schemas.openxmlformats.org/officeDocument/2006/relationships/slide" Target="slides/slide8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7.xml"/><Relationship Id="rId36" Type="http://schemas.openxmlformats.org/officeDocument/2006/relationships/font" Target="fonts/Raleway-italic.fntdata"/><Relationship Id="rId17" Type="http://schemas.openxmlformats.org/officeDocument/2006/relationships/slide" Target="slides/slide10.xml"/><Relationship Id="rId39" Type="http://schemas.openxmlformats.org/officeDocument/2006/relationships/font" Target="fonts/Roboto-bold.fntdata"/><Relationship Id="rId16" Type="http://schemas.openxmlformats.org/officeDocument/2006/relationships/slide" Target="slides/slide9.xml"/><Relationship Id="rId38" Type="http://schemas.openxmlformats.org/officeDocument/2006/relationships/font" Target="fonts/Roboto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11eaa5b9e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11eaa5b9e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1292efc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61292efc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1292efc2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1292efc2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11eaa5b9e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11eaa5b9e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1466bc9d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1466bc9d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1466bc9d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1466bc9d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1466bc9d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1466bc9d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1466bc9d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1466bc9d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1466bc9d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1466bc9d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11eaa5b9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611eaa5b9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11eaa5b9e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11eaa5b9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2549c09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62549c09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48a65ddbf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48a65ddbf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1466bc9d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1466bc9d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11eaa5b9e_0_2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611eaa5b9e_0_2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ed16b0efb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ed16b0efb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7dc5447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7dc5447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0d86b2c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40d86b2c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8b40cc03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48b40cc03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11eaa5b9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11eaa5b9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2549c09d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2549c09d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1eaa5b9e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11eaa5b9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91b750d93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791b750d9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1" name="Google Shape;101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7" name="Google Shape;117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9850" lIns="69850" spcFirstLastPara="1" rIns="69850" wrap="square" tIns="69850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2" name="Google Shape;142;p2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9850" lIns="69850" spcFirstLastPara="1" rIns="69850" wrap="square" tIns="6985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9850" lIns="69850" spcFirstLastPara="1" rIns="69850" wrap="square" tIns="69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3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9850" lIns="69850" spcFirstLastPara="1" rIns="69850" wrap="square" tIns="69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0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76" name="Google Shape;176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9850" lIns="69850" spcFirstLastPara="1" rIns="69850" wrap="square" tIns="6985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-3873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9850" lIns="69850" spcFirstLastPara="1" rIns="69850" wrap="square" tIns="6985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2" name="Google Shape;192;p3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9" name="Google Shape;199;p3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05" name="Google Shape;205;p3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50" lIns="69850" spcFirstLastPara="1" rIns="69850" wrap="square" tIns="6985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55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98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54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97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39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95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511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94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cyfair.ffanow.org/AETcalendar.aspx?ID=10113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>
            <a:off x="1601900" y="1403975"/>
            <a:ext cx="5783400" cy="20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2023-2024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CFISD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Livestock Show Project Meeting</a:t>
            </a:r>
            <a:endParaRPr/>
          </a:p>
        </p:txBody>
      </p:sp>
      <p:sp>
        <p:nvSpPr>
          <p:cNvPr id="214" name="Google Shape;214;p37"/>
          <p:cNvSpPr txBox="1"/>
          <p:nvPr/>
        </p:nvSpPr>
        <p:spPr>
          <a:xfrm>
            <a:off x="1248775" y="3202325"/>
            <a:ext cx="63180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/>
          <p:nvPr>
            <p:ph type="title"/>
          </p:nvPr>
        </p:nvSpPr>
        <p:spPr>
          <a:xfrm>
            <a:off x="387900" y="74950"/>
            <a:ext cx="8368200" cy="89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Broiler (Chickens) </a:t>
            </a:r>
            <a:r>
              <a:rPr lang="en"/>
              <a:t>- Total Cost  +/- $900.00</a:t>
            </a:r>
            <a:endParaRPr/>
          </a:p>
        </p:txBody>
      </p:sp>
      <p:sp>
        <p:nvSpPr>
          <p:cNvPr id="271" name="Google Shape;271;p46"/>
          <p:cNvSpPr txBox="1"/>
          <p:nvPr>
            <p:ph idx="1" type="body"/>
          </p:nvPr>
        </p:nvSpPr>
        <p:spPr>
          <a:xfrm>
            <a:off x="219000" y="1336300"/>
            <a:ext cx="4582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/>
              <a:t>Broiler  Cost</a:t>
            </a:r>
            <a:r>
              <a:rPr lang="en" sz="2400"/>
              <a:t>:</a:t>
            </a:r>
            <a:endParaRPr sz="2400"/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25 Broilers per Box - Price $45.00</a:t>
            </a:r>
            <a:endParaRPr sz="3000"/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25 </a:t>
            </a:r>
            <a:r>
              <a:rPr lang="en" sz="2800"/>
              <a:t>minimum</a:t>
            </a:r>
            <a:r>
              <a:rPr lang="en" sz="2800"/>
              <a:t> number you can order</a:t>
            </a:r>
            <a:endParaRPr sz="28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Entry Fee - $25.00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6"/>
          <p:cNvSpPr txBox="1"/>
          <p:nvPr>
            <p:ph idx="1" type="body"/>
          </p:nvPr>
        </p:nvSpPr>
        <p:spPr>
          <a:xfrm>
            <a:off x="4801800" y="1198929"/>
            <a:ext cx="4342200" cy="3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/>
              <a:t>Supplies Needed</a:t>
            </a:r>
            <a:r>
              <a:rPr lang="en" sz="3000"/>
              <a:t>: 		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Shavings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Plywood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Fans 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Heat lamps 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Feeders &amp; Feed 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Waterers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Supplements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Official Dress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Official FFA Jacket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Official FFA Tie or Scarf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pants – jeans or dress pants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 collared 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Broilers Time Dedication</a:t>
            </a:r>
            <a:endParaRPr/>
          </a:p>
        </p:txBody>
      </p:sp>
      <p:sp>
        <p:nvSpPr>
          <p:cNvPr id="278" name="Google Shape;278;p47"/>
          <p:cNvSpPr txBox="1"/>
          <p:nvPr>
            <p:ph idx="1" type="body"/>
          </p:nvPr>
        </p:nvSpPr>
        <p:spPr>
          <a:xfrm>
            <a:off x="387900" y="1163750"/>
            <a:ext cx="8716500" cy="3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6 weeks - (Dec. - Feb.)</a:t>
            </a:r>
            <a:endParaRPr sz="3000"/>
          </a:p>
          <a:p>
            <a:pPr indent="-419100" lvl="1" marL="914400" rtl="0" algn="l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Including Christmas Break </a:t>
            </a:r>
            <a:endParaRPr sz="3000"/>
          </a:p>
          <a:p>
            <a:pPr indent="-419100" lvl="1" marL="914400" rtl="0" algn="l"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Chickens must be stirred/moved around multiple times a day and during the night.</a:t>
            </a:r>
            <a:endParaRPr sz="30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200"/>
              <a:t>***</a:t>
            </a:r>
            <a:r>
              <a:rPr b="1" lang="en" sz="3200"/>
              <a:t>This project must be kept at your house in your garage or enclosed building.</a:t>
            </a:r>
            <a:endParaRPr sz="4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Broilers </a:t>
            </a:r>
            <a:r>
              <a:rPr lang="en"/>
              <a:t> </a:t>
            </a:r>
            <a:endParaRPr/>
          </a:p>
        </p:txBody>
      </p:sp>
      <p:sp>
        <p:nvSpPr>
          <p:cNvPr id="284" name="Google Shape;284;p48"/>
          <p:cNvSpPr txBox="1"/>
          <p:nvPr>
            <p:ph idx="1" type="body"/>
          </p:nvPr>
        </p:nvSpPr>
        <p:spPr>
          <a:xfrm>
            <a:off x="387900" y="1239950"/>
            <a:ext cx="4184100" cy="3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Dates:</a:t>
            </a:r>
            <a:endParaRPr b="1" sz="2400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October 10th - </a:t>
            </a:r>
            <a:r>
              <a:rPr lang="en" sz="2400"/>
              <a:t>Entries</a:t>
            </a:r>
            <a:r>
              <a:rPr lang="en" sz="2400"/>
              <a:t> must be </a:t>
            </a:r>
            <a:r>
              <a:rPr lang="en" sz="2400"/>
              <a:t>received</a:t>
            </a:r>
            <a:r>
              <a:rPr lang="en" sz="2400"/>
              <a:t> by Mrs. Cox or Mrs. Sadler by 2:40pm.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October TBD - </a:t>
            </a:r>
            <a:r>
              <a:rPr lang="en" sz="2400"/>
              <a:t>Poultry</a:t>
            </a:r>
            <a:r>
              <a:rPr lang="en" sz="2400"/>
              <a:t> Workshop</a:t>
            </a:r>
            <a:endParaRPr sz="2400"/>
          </a:p>
        </p:txBody>
      </p:sp>
      <p:sp>
        <p:nvSpPr>
          <p:cNvPr id="285" name="Google Shape;285;p48"/>
          <p:cNvSpPr txBox="1"/>
          <p:nvPr>
            <p:ph idx="1" type="body"/>
          </p:nvPr>
        </p:nvSpPr>
        <p:spPr>
          <a:xfrm>
            <a:off x="5044500" y="1209250"/>
            <a:ext cx="3711600" cy="3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/>
              <a:t>Remind 101:</a:t>
            </a:r>
            <a:endParaRPr b="1" sz="3000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Text @cfpoultry to 81010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/>
          <p:nvPr>
            <p:ph type="title"/>
          </p:nvPr>
        </p:nvSpPr>
        <p:spPr>
          <a:xfrm>
            <a:off x="387900" y="3818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Lamb - Total Cost of Project +/- $1200 -$1500</a:t>
            </a:r>
            <a:endParaRPr/>
          </a:p>
        </p:txBody>
      </p:sp>
      <p:sp>
        <p:nvSpPr>
          <p:cNvPr id="291" name="Google Shape;291;p49"/>
          <p:cNvSpPr txBox="1"/>
          <p:nvPr>
            <p:ph idx="1" type="body"/>
          </p:nvPr>
        </p:nvSpPr>
        <p:spPr>
          <a:xfrm>
            <a:off x="311700" y="1185025"/>
            <a:ext cx="41415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Lamb and Entry</a:t>
            </a:r>
            <a:endParaRPr sz="3000" u="sng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$394.00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Barn Fee</a:t>
            </a:r>
            <a:endParaRPr sz="3000" u="sng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$150.00</a:t>
            </a:r>
            <a:endParaRPr sz="30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**$100 refundable after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pen/barn has been cleaned in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Freezer sale earnings</a:t>
            </a:r>
            <a:endParaRPr sz="3000" u="sng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$400.00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9"/>
          <p:cNvSpPr txBox="1"/>
          <p:nvPr/>
        </p:nvSpPr>
        <p:spPr>
          <a:xfrm>
            <a:off x="4681800" y="1067925"/>
            <a:ext cx="4435800" cy="3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Supplies Needed -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Water bucket with clip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Feeder with clips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Pine shavings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Lamb halter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Lamb blanket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Muzzle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Antibacterial soap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Feed &amp; Supplements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Alfalfa Hay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Lysol Spray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Brushes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Tool box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Wire/wood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Lamb </a:t>
            </a:r>
            <a:r>
              <a:rPr lang="en" sz="5000"/>
              <a:t>Time Dedication</a:t>
            </a:r>
            <a:endParaRPr/>
          </a:p>
        </p:txBody>
      </p:sp>
      <p:sp>
        <p:nvSpPr>
          <p:cNvPr id="298" name="Google Shape;298;p50"/>
          <p:cNvSpPr txBox="1"/>
          <p:nvPr>
            <p:ph idx="1" type="body"/>
          </p:nvPr>
        </p:nvSpPr>
        <p:spPr>
          <a:xfrm>
            <a:off x="387900" y="1163750"/>
            <a:ext cx="8368200" cy="3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4 months - (Oct.  - Feb. )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Including Thanksgiving and Christmas Break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vo"/>
              <a:buChar char="●"/>
            </a:pPr>
            <a:r>
              <a:rPr lang="en" sz="2400">
                <a:solidFill>
                  <a:srgbClr val="FFFFFF"/>
                </a:solidFill>
              </a:rPr>
              <a:t>Total 7-14 hours per week at </a:t>
            </a:r>
            <a:r>
              <a:rPr b="1" lang="en" sz="2400" u="sng">
                <a:solidFill>
                  <a:srgbClr val="FFFFFF"/>
                </a:solidFill>
              </a:rPr>
              <a:t>minimum. </a:t>
            </a:r>
            <a:endParaRPr b="1" sz="2400" u="sng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Feed and fresh water must be given every 12 hours.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Walk lamb daily </a:t>
            </a:r>
            <a:r>
              <a:rPr lang="en" sz="2400"/>
              <a:t>- as long as you can</a:t>
            </a:r>
            <a:r>
              <a:rPr lang="en" sz="2400">
                <a:solidFill>
                  <a:srgbClr val="FFFFFF"/>
                </a:solidFill>
              </a:rPr>
              <a:t>.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Bracing and working lamb daily.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Lambs</a:t>
            </a:r>
            <a:r>
              <a:rPr lang="en"/>
              <a:t> </a:t>
            </a:r>
            <a:endParaRPr/>
          </a:p>
        </p:txBody>
      </p:sp>
      <p:sp>
        <p:nvSpPr>
          <p:cNvPr id="304" name="Google Shape;304;p51"/>
          <p:cNvSpPr txBox="1"/>
          <p:nvPr>
            <p:ph idx="1" type="body"/>
          </p:nvPr>
        </p:nvSpPr>
        <p:spPr>
          <a:xfrm>
            <a:off x="311700" y="1239950"/>
            <a:ext cx="4918800" cy="3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Dates:</a:t>
            </a:r>
            <a:endParaRPr b="1" sz="2700" u="sng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September 14 - Entry &amp; Barn Application must turned into Mrs. Cox or Mrs. Sadler by 2:40pm.</a:t>
            </a:r>
            <a:endParaRPr sz="21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September 26th </a:t>
            </a:r>
            <a:endParaRPr sz="2100">
              <a:solidFill>
                <a:srgbClr val="FFFFFF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</a:rPr>
              <a:t>- </a:t>
            </a:r>
            <a:r>
              <a:rPr lang="en" sz="2100"/>
              <a:t>Lamb &amp; Goat Workshop </a:t>
            </a:r>
            <a:r>
              <a:rPr lang="en" sz="2100">
                <a:solidFill>
                  <a:srgbClr val="FFFFFF"/>
                </a:solidFill>
              </a:rPr>
              <a:t>6:00pm, CFHS Library - parent and student must attend.</a:t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</p:txBody>
      </p:sp>
      <p:sp>
        <p:nvSpPr>
          <p:cNvPr id="305" name="Google Shape;305;p51"/>
          <p:cNvSpPr txBox="1"/>
          <p:nvPr>
            <p:ph idx="1" type="body"/>
          </p:nvPr>
        </p:nvSpPr>
        <p:spPr>
          <a:xfrm>
            <a:off x="5044500" y="1209250"/>
            <a:ext cx="3711600" cy="3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Remind 101:</a:t>
            </a:r>
            <a:endParaRPr b="1" sz="2700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Text @cflambgoat</a:t>
            </a:r>
            <a:r>
              <a:rPr lang="en" sz="2700"/>
              <a:t> 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to 81010</a:t>
            </a:r>
            <a:endParaRPr sz="2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Goats</a:t>
            </a:r>
            <a:r>
              <a:rPr lang="en" sz="3600"/>
              <a:t> - Total Cost +/- $1400 -$1800</a:t>
            </a:r>
            <a:endParaRPr sz="3600"/>
          </a:p>
        </p:txBody>
      </p:sp>
      <p:sp>
        <p:nvSpPr>
          <p:cNvPr id="311" name="Google Shape;311;p52"/>
          <p:cNvSpPr txBox="1"/>
          <p:nvPr>
            <p:ph idx="1" type="body"/>
          </p:nvPr>
        </p:nvSpPr>
        <p:spPr>
          <a:xfrm>
            <a:off x="132600" y="1261225"/>
            <a:ext cx="4587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Goat</a:t>
            </a:r>
            <a:r>
              <a:rPr lang="en" sz="3000" u="sng"/>
              <a:t> and Entry</a:t>
            </a:r>
            <a:endParaRPr sz="3000" u="sng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$675.00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Barn Fee</a:t>
            </a:r>
            <a:endParaRPr sz="3000" u="sng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$150.00</a:t>
            </a:r>
            <a:endParaRPr sz="30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**$100 refundable after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pen/barn has been cleaned in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Freezer sale earnings</a:t>
            </a:r>
            <a:endParaRPr sz="3000" u="sng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$400.00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52"/>
          <p:cNvSpPr txBox="1"/>
          <p:nvPr/>
        </p:nvSpPr>
        <p:spPr>
          <a:xfrm>
            <a:off x="4529400" y="1144125"/>
            <a:ext cx="4435800" cy="3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Supplies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Water bucket with clip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Feeder with clips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Pine shavings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Halter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Goat blanket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Muzzle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Antibacterial soap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Feed &amp; Supplements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Alfalfa Hay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Lysol Spray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Brushes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Tool box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Wire/wood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Total = +/- $500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Goat</a:t>
            </a:r>
            <a:r>
              <a:rPr lang="en" sz="5000"/>
              <a:t> Time Dedication</a:t>
            </a:r>
            <a:endParaRPr/>
          </a:p>
        </p:txBody>
      </p:sp>
      <p:sp>
        <p:nvSpPr>
          <p:cNvPr id="318" name="Google Shape;318;p53"/>
          <p:cNvSpPr txBox="1"/>
          <p:nvPr>
            <p:ph idx="1" type="body"/>
          </p:nvPr>
        </p:nvSpPr>
        <p:spPr>
          <a:xfrm>
            <a:off x="387900" y="1163750"/>
            <a:ext cx="8368200" cy="3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4 months - (Oct. - Feb.)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Including Thanksgiving and Christmas Break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vo"/>
              <a:buChar char="●"/>
            </a:pPr>
            <a:r>
              <a:rPr lang="en" sz="2400">
                <a:solidFill>
                  <a:srgbClr val="FFFFFF"/>
                </a:solidFill>
              </a:rPr>
              <a:t>Total 7-14 hours per week at </a:t>
            </a:r>
            <a:r>
              <a:rPr b="1" lang="en" sz="2400" u="sng">
                <a:solidFill>
                  <a:srgbClr val="FFFFFF"/>
                </a:solidFill>
              </a:rPr>
              <a:t>minimum. </a:t>
            </a:r>
            <a:endParaRPr b="1" sz="2400" u="sng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Feed and fresh water must be given every 12 hours.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Walk goat daily - as long as you can.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Bracing and working goat daily.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Goat</a:t>
            </a:r>
            <a:r>
              <a:rPr lang="en" sz="5000"/>
              <a:t>s</a:t>
            </a:r>
            <a:r>
              <a:rPr lang="en"/>
              <a:t> </a:t>
            </a:r>
            <a:endParaRPr/>
          </a:p>
        </p:txBody>
      </p:sp>
      <p:sp>
        <p:nvSpPr>
          <p:cNvPr id="324" name="Google Shape;324;p54"/>
          <p:cNvSpPr txBox="1"/>
          <p:nvPr>
            <p:ph idx="1" type="body"/>
          </p:nvPr>
        </p:nvSpPr>
        <p:spPr>
          <a:xfrm>
            <a:off x="387900" y="1239950"/>
            <a:ext cx="5025900" cy="3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Dates:</a:t>
            </a:r>
            <a:endParaRPr b="1" sz="2700" u="sng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September 14 - Entry &amp; Barn Application must turned into Mrs. Cox or Mrs. Sadler by 2:40pm.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September 26th </a:t>
            </a:r>
            <a:endParaRPr sz="21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- Lamb &amp; Goat Workshop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6:00pm CFHS Library - parent and student must attend.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 u="sng"/>
          </a:p>
        </p:txBody>
      </p:sp>
      <p:sp>
        <p:nvSpPr>
          <p:cNvPr id="325" name="Google Shape;325;p54"/>
          <p:cNvSpPr txBox="1"/>
          <p:nvPr>
            <p:ph idx="1" type="body"/>
          </p:nvPr>
        </p:nvSpPr>
        <p:spPr>
          <a:xfrm>
            <a:off x="5044500" y="1209250"/>
            <a:ext cx="3711600" cy="3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/>
              <a:t>Remind 101:</a:t>
            </a:r>
            <a:endParaRPr b="1" sz="3000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Text @cflambgoat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 81010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Breeding (do not sell) and Market (sell) Rabbits</a:t>
            </a:r>
            <a:endParaRPr/>
          </a:p>
        </p:txBody>
      </p:sp>
      <p:sp>
        <p:nvSpPr>
          <p:cNvPr id="331" name="Google Shape;331;p55"/>
          <p:cNvSpPr txBox="1"/>
          <p:nvPr>
            <p:ph idx="1" type="body"/>
          </p:nvPr>
        </p:nvSpPr>
        <p:spPr>
          <a:xfrm>
            <a:off x="349750" y="12761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/>
              <a:t>Mandatory </a:t>
            </a:r>
            <a:r>
              <a:rPr b="1" lang="en" sz="1500" u="sng"/>
              <a:t>Workshop:</a:t>
            </a:r>
            <a:r>
              <a:rPr lang="en" sz="1500"/>
              <a:t>	September 26th at 7pm in the library </a:t>
            </a:r>
            <a:endParaRPr sz="1500"/>
          </a:p>
          <a:p>
            <a:pPr indent="-323850" lvl="0" marL="1371600" rtl="0" algn="l">
              <a:spcBef>
                <a:spcPts val="16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You must attend in order to get breeder information for rabbits (where to buy rabbits)</a:t>
            </a:r>
            <a:endParaRPr sz="1500"/>
          </a:p>
          <a:p>
            <a:pPr indent="-323850" lvl="0" marL="13716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Supplies, housting, feeding, and care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u="sng"/>
              <a:t>Breeding Rabbit (do not sell these rabbits) Ownership Date:</a:t>
            </a:r>
            <a:r>
              <a:rPr lang="en" sz="1500"/>
              <a:t> November 1st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u="sng"/>
              <a:t>Breeding Rabbit Entry Due Date:</a:t>
            </a:r>
            <a:r>
              <a:rPr lang="en" sz="1500"/>
              <a:t> </a:t>
            </a:r>
            <a:r>
              <a:rPr lang="en" sz="1500"/>
              <a:t>November</a:t>
            </a:r>
            <a:r>
              <a:rPr lang="en" sz="1500"/>
              <a:t> 14th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u="sng"/>
              <a:t>Market Rabbit (Sell these Bunnies) Ownership Date:</a:t>
            </a:r>
            <a:r>
              <a:rPr lang="en" sz="1500"/>
              <a:t> January 10th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u="sng"/>
              <a:t>Market Rabbit Validation Date:</a:t>
            </a:r>
            <a:r>
              <a:rPr lang="en" sz="1500"/>
              <a:t> January 11th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 u="sng"/>
              <a:t>Market Rabbit Entry Due Date: </a:t>
            </a:r>
            <a:r>
              <a:rPr lang="en" sz="1500"/>
              <a:t>December 12th </a:t>
            </a:r>
            <a:endParaRPr sz="1500"/>
          </a:p>
        </p:txBody>
      </p:sp>
      <p:sp>
        <p:nvSpPr>
          <p:cNvPr id="332" name="Google Shape;332;p55"/>
          <p:cNvSpPr txBox="1"/>
          <p:nvPr>
            <p:ph idx="1" type="body"/>
          </p:nvPr>
        </p:nvSpPr>
        <p:spPr>
          <a:xfrm>
            <a:off x="6242425" y="3436575"/>
            <a:ext cx="2800800" cy="19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Remind 101 - 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Text @cfrabbits to 81010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Supervising Teachers</a:t>
            </a:r>
            <a:endParaRPr/>
          </a:p>
        </p:txBody>
      </p:sp>
      <p:sp>
        <p:nvSpPr>
          <p:cNvPr id="220" name="Google Shape;220;p38"/>
          <p:cNvSpPr txBox="1"/>
          <p:nvPr>
            <p:ph idx="1" type="body"/>
          </p:nvPr>
        </p:nvSpPr>
        <p:spPr>
          <a:xfrm>
            <a:off x="387900" y="150497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Mrs. Cox &amp;  Mrs. Sadler</a:t>
            </a:r>
            <a:endParaRPr sz="2500"/>
          </a:p>
          <a:p>
            <a:pPr indent="-387350" lvl="0" marL="457200" rtl="0" algn="l">
              <a:spcBef>
                <a:spcPts val="16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Poultry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Turkeys &amp; Broilers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Goats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Lambs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Rabbits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Horticulture</a:t>
            </a:r>
            <a:endParaRPr sz="2500"/>
          </a:p>
        </p:txBody>
      </p:sp>
      <p:sp>
        <p:nvSpPr>
          <p:cNvPr id="221" name="Google Shape;221;p38"/>
          <p:cNvSpPr txBox="1"/>
          <p:nvPr>
            <p:ph idx="2" type="body"/>
          </p:nvPr>
        </p:nvSpPr>
        <p:spPr>
          <a:xfrm>
            <a:off x="4482650" y="1604175"/>
            <a:ext cx="5073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Mrs. McKinney &amp; Ms.  Jay</a:t>
            </a:r>
            <a:endParaRPr sz="2500"/>
          </a:p>
          <a:p>
            <a:pPr indent="-387350" lvl="0" marL="457200" rtl="0" algn="l">
              <a:spcBef>
                <a:spcPts val="16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Hogs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Steers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Heifers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Ag. Mechanics</a:t>
            </a:r>
            <a:endParaRPr sz="2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Rabbits Cost - +/- $1200 -$1400</a:t>
            </a:r>
            <a:endParaRPr/>
          </a:p>
        </p:txBody>
      </p:sp>
      <p:sp>
        <p:nvSpPr>
          <p:cNvPr id="338" name="Google Shape;338;p56"/>
          <p:cNvSpPr txBox="1"/>
          <p:nvPr>
            <p:ph idx="1" type="body"/>
          </p:nvPr>
        </p:nvSpPr>
        <p:spPr>
          <a:xfrm>
            <a:off x="201350" y="1287400"/>
            <a:ext cx="8055600" cy="32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 u="sng"/>
              <a:t>Cost:</a:t>
            </a:r>
            <a:endParaRPr sz="2600" u="sng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Rabbits (4)= $400-$600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Supplies = $300 - $500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Housing = $400 -$600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Feed= $100 </a:t>
            </a:r>
            <a:endParaRPr sz="26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These must be kept at your house, some place away from all other animals.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You will have these for less than 1 month.</a:t>
            </a:r>
            <a:endParaRPr sz="2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7"/>
          <p:cNvSpPr txBox="1"/>
          <p:nvPr>
            <p:ph type="title"/>
          </p:nvPr>
        </p:nvSpPr>
        <p:spPr>
          <a:xfrm>
            <a:off x="340000" y="507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CFISD Horticulture Show</a:t>
            </a:r>
            <a:r>
              <a:rPr lang="en" sz="3300"/>
              <a:t> 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/>
              <a:t>Oct. 10th - Informational Meeting </a:t>
            </a:r>
            <a:endParaRPr sz="2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/>
              <a:t>Parent and Student must attend.</a:t>
            </a:r>
            <a:endParaRPr sz="3400" u="sng"/>
          </a:p>
        </p:txBody>
      </p:sp>
      <p:sp>
        <p:nvSpPr>
          <p:cNvPr id="344" name="Google Shape;344;p57"/>
          <p:cNvSpPr txBox="1"/>
          <p:nvPr>
            <p:ph idx="1" type="body"/>
          </p:nvPr>
        </p:nvSpPr>
        <p:spPr>
          <a:xfrm>
            <a:off x="0" y="1193525"/>
            <a:ext cx="4572000" cy="45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8534" lvl="0" marL="32918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 u="sng">
                <a:solidFill>
                  <a:srgbClr val="FFFFFF"/>
                </a:solidFill>
              </a:rPr>
              <a:t>ANYONE</a:t>
            </a:r>
            <a:r>
              <a:rPr lang="en" sz="1700">
                <a:solidFill>
                  <a:srgbClr val="FFFFFF"/>
                </a:solidFill>
              </a:rPr>
              <a:t>  in </a:t>
            </a:r>
            <a:r>
              <a:rPr lang="en" sz="1700" u="sng">
                <a:solidFill>
                  <a:srgbClr val="FFFFFF"/>
                </a:solidFill>
              </a:rPr>
              <a:t>ANY</a:t>
            </a:r>
            <a:r>
              <a:rPr lang="en" sz="1700">
                <a:solidFill>
                  <a:srgbClr val="FFFFFF"/>
                </a:solidFill>
              </a:rPr>
              <a:t> Ag. class can participate - you do not have to be in Floral Design or Greenhouse classes</a:t>
            </a:r>
            <a:endParaRPr sz="1700">
              <a:solidFill>
                <a:srgbClr val="FFFFFF"/>
              </a:solidFill>
            </a:endParaRPr>
          </a:p>
          <a:p>
            <a:pPr indent="-208534" lvl="0" marL="32918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You may enter a max. of 2 projects, each in a different class</a:t>
            </a:r>
            <a:endParaRPr sz="1700">
              <a:solidFill>
                <a:srgbClr val="FFFFFF"/>
              </a:solidFill>
            </a:endParaRPr>
          </a:p>
          <a:p>
            <a:pPr indent="-208534" lvl="0" marL="32918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$25 entry fee + cost of project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700" u="sng"/>
              <a:t>Dates:</a:t>
            </a:r>
            <a:endParaRPr sz="1700"/>
          </a:p>
          <a:p>
            <a:pPr indent="-208534" lvl="0" marL="329184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/>
              <a:t>Nov. 1 - Class 4 plant(s) must be started</a:t>
            </a:r>
            <a:endParaRPr sz="1700"/>
          </a:p>
          <a:p>
            <a:pPr indent="-208534" lvl="0" marL="32918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/>
              <a:t>Dec. 6 - Entry must turned into </a:t>
            </a:r>
            <a:br>
              <a:rPr lang="en" sz="1700"/>
            </a:br>
            <a:r>
              <a:rPr lang="en" sz="1700"/>
              <a:t>Mrs. Cox or Mrs. Sadler by 2:40pm.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/>
              <a:t>Remind 101:</a:t>
            </a:r>
            <a:endParaRPr b="1" sz="1700" u="sng"/>
          </a:p>
          <a:p>
            <a:pPr indent="-208534" lvl="0" marL="32918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Text @hortcyfair to 81010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grpSp>
        <p:nvGrpSpPr>
          <p:cNvPr id="345" name="Google Shape;345;p57"/>
          <p:cNvGrpSpPr/>
          <p:nvPr/>
        </p:nvGrpSpPr>
        <p:grpSpPr>
          <a:xfrm>
            <a:off x="4678450" y="599032"/>
            <a:ext cx="4476425" cy="4366365"/>
            <a:chOff x="4678450" y="594914"/>
            <a:chExt cx="4476425" cy="3729386"/>
          </a:xfrm>
        </p:grpSpPr>
        <p:sp>
          <p:nvSpPr>
            <p:cNvPr id="346" name="Google Shape;346;p57"/>
            <p:cNvSpPr txBox="1"/>
            <p:nvPr/>
          </p:nvSpPr>
          <p:spPr>
            <a:xfrm>
              <a:off x="4678450" y="594914"/>
              <a:ext cx="3795300" cy="3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</a:t>
              </a:r>
              <a:r>
                <a:rPr lang="en" sz="15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lass 1: Fresh Flower Arrangement </a:t>
              </a:r>
              <a:endParaRPr sz="9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47" name="Google Shape;347;p57"/>
            <p:cNvSpPr txBox="1"/>
            <p:nvPr/>
          </p:nvSpPr>
          <p:spPr>
            <a:xfrm>
              <a:off x="4689375" y="991367"/>
              <a:ext cx="4465500" cy="5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Class 2: </a:t>
              </a:r>
              <a:r>
                <a:rPr lang="en" sz="15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Cactus &amp; Succulent </a:t>
              </a:r>
              <a:br>
                <a:rPr lang="en" sz="15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</a:br>
              <a:r>
                <a:rPr lang="en" sz="15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Potted Arrangement</a:t>
              </a:r>
              <a:endParaRPr sz="9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48" name="Google Shape;348;p57"/>
            <p:cNvSpPr txBox="1"/>
            <p:nvPr/>
          </p:nvSpPr>
          <p:spPr>
            <a:xfrm>
              <a:off x="4678450" y="1808769"/>
              <a:ext cx="34101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CLASS 3: Creative Container Garden </a:t>
              </a:r>
              <a:endPara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49" name="Google Shape;349;p57"/>
            <p:cNvSpPr txBox="1"/>
            <p:nvPr/>
          </p:nvSpPr>
          <p:spPr>
            <a:xfrm>
              <a:off x="4697713" y="2519821"/>
              <a:ext cx="30000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CLASS 5: Silk Flower Arrangement</a:t>
              </a:r>
              <a:endPara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50" name="Google Shape;350;p57"/>
            <p:cNvSpPr txBox="1"/>
            <p:nvPr/>
          </p:nvSpPr>
          <p:spPr>
            <a:xfrm>
              <a:off x="4697700" y="2100153"/>
              <a:ext cx="30000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CLASS 4: Potted Plant</a:t>
              </a:r>
              <a:endPara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51" name="Google Shape;351;p57"/>
            <p:cNvSpPr txBox="1"/>
            <p:nvPr/>
          </p:nvSpPr>
          <p:spPr>
            <a:xfrm>
              <a:off x="4682025" y="2939500"/>
              <a:ext cx="39363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CLASS 6: Permanent Botanical Arrangement</a:t>
              </a:r>
              <a:endPara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52" name="Google Shape;352;p57"/>
            <p:cNvSpPr txBox="1"/>
            <p:nvPr/>
          </p:nvSpPr>
          <p:spPr>
            <a:xfrm>
              <a:off x="4678450" y="3461050"/>
              <a:ext cx="30000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CLASS 7: Floral Wearables</a:t>
              </a:r>
              <a:endPara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53" name="Google Shape;353;p57"/>
            <p:cNvSpPr txBox="1"/>
            <p:nvPr/>
          </p:nvSpPr>
          <p:spPr>
            <a:xfrm>
              <a:off x="4722175" y="3982600"/>
              <a:ext cx="30000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CLASS 8: Wreaths &amp; Wall Decor</a:t>
              </a:r>
              <a:endPara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354" name="Google Shape;354;p57"/>
          <p:cNvPicPr preferRelativeResize="0"/>
          <p:nvPr/>
        </p:nvPicPr>
        <p:blipFill rotWithShape="1">
          <a:blip r:embed="rId3">
            <a:alphaModFix/>
          </a:blip>
          <a:srcRect b="10815" l="17331" r="17338" t="2940"/>
          <a:stretch/>
        </p:blipFill>
        <p:spPr>
          <a:xfrm>
            <a:off x="8035375" y="32124"/>
            <a:ext cx="1009701" cy="177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7"/>
          <p:cNvPicPr preferRelativeResize="0"/>
          <p:nvPr/>
        </p:nvPicPr>
        <p:blipFill rotWithShape="1">
          <a:blip r:embed="rId4">
            <a:alphaModFix/>
          </a:blip>
          <a:srcRect b="0" l="0" r="0" t="11047"/>
          <a:stretch/>
        </p:blipFill>
        <p:spPr>
          <a:xfrm>
            <a:off x="7984150" y="3679450"/>
            <a:ext cx="1060927" cy="125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7"/>
          <p:cNvPicPr preferRelativeResize="0"/>
          <p:nvPr/>
        </p:nvPicPr>
        <p:blipFill rotWithShape="1">
          <a:blip r:embed="rId5">
            <a:alphaModFix/>
          </a:blip>
          <a:srcRect b="45993" l="26980" r="0" t="-1260"/>
          <a:stretch/>
        </p:blipFill>
        <p:spPr>
          <a:xfrm>
            <a:off x="7984151" y="2248800"/>
            <a:ext cx="1060800" cy="1071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Official</a:t>
            </a:r>
            <a:r>
              <a:rPr lang="en"/>
              <a:t> Dress Total Cost +/- $200.00</a:t>
            </a:r>
            <a:endParaRPr/>
          </a:p>
        </p:txBody>
      </p:sp>
      <p:sp>
        <p:nvSpPr>
          <p:cNvPr id="362" name="Google Shape;362;p58"/>
          <p:cNvSpPr txBox="1"/>
          <p:nvPr>
            <p:ph idx="1" type="body"/>
          </p:nvPr>
        </p:nvSpPr>
        <p:spPr>
          <a:xfrm>
            <a:off x="317100" y="13010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Official Dress 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Official FFA Jacket 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Official FFA Tie or Scarf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Black pants – jeans or dress pants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White collared shirt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Solid black boots or shoes </a:t>
            </a:r>
            <a:endParaRPr sz="2400"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Solid Black Belt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9"/>
          <p:cNvSpPr txBox="1"/>
          <p:nvPr>
            <p:ph type="title"/>
          </p:nvPr>
        </p:nvSpPr>
        <p:spPr>
          <a:xfrm>
            <a:off x="398573" y="162167"/>
            <a:ext cx="7886700" cy="653700"/>
          </a:xfrm>
          <a:prstGeom prst="rect">
            <a:avLst/>
          </a:prstGeom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Barn Rules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8" name="Google Shape;368;p59"/>
          <p:cNvSpPr txBox="1"/>
          <p:nvPr>
            <p:ph idx="1" type="body"/>
          </p:nvPr>
        </p:nvSpPr>
        <p:spPr>
          <a:xfrm>
            <a:off x="0" y="739600"/>
            <a:ext cx="9144000" cy="4328700"/>
          </a:xfrm>
          <a:prstGeom prst="rect">
            <a:avLst/>
          </a:prstGeom>
        </p:spPr>
        <p:txBody>
          <a:bodyPr anchorCtr="0" anchor="t" bIns="69850" lIns="69850" spcFirstLastPara="1" rIns="69850" wrap="square" tIns="69850">
            <a:noAutofit/>
          </a:bodyPr>
          <a:lstStyle/>
          <a:p>
            <a:pPr indent="-285750" lvl="0" marL="292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•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lang="en" sz="1900">
                <a:latin typeface="Raleway"/>
                <a:ea typeface="Raleway"/>
                <a:cs typeface="Raleway"/>
                <a:sym typeface="Raleway"/>
              </a:rPr>
              <a:t>nly the students who are raising an animal at the barn are allowed at the barn. </a:t>
            </a:r>
            <a:endParaRPr sz="1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aleway"/>
              <a:buChar char="•"/>
            </a:pPr>
            <a:r>
              <a:rPr b="1" lang="en" sz="1900" u="sng">
                <a:latin typeface="Raleway"/>
                <a:ea typeface="Raleway"/>
                <a:cs typeface="Raleway"/>
                <a:sym typeface="Raleway"/>
              </a:rPr>
              <a:t>Only family members listed on the agreement may be at the center. All should be prepared to show ID if asked by CFISD staff or police.</a:t>
            </a:r>
            <a:endParaRPr b="1" sz="1900" u="sng">
              <a:latin typeface="Raleway"/>
              <a:ea typeface="Raleway"/>
              <a:cs typeface="Raleway"/>
              <a:sym typeface="Raleway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 u="sng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Raleway"/>
              <a:ea typeface="Raleway"/>
              <a:cs typeface="Raleway"/>
              <a:sym typeface="Raleway"/>
            </a:endParaRPr>
          </a:p>
          <a:p>
            <a:pPr indent="-273050" lvl="0" marL="292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aleway"/>
              <a:buChar char="•"/>
            </a:pPr>
            <a:r>
              <a:rPr lang="en" sz="1900">
                <a:latin typeface="Raleway"/>
                <a:ea typeface="Raleway"/>
                <a:cs typeface="Raleway"/>
                <a:sym typeface="Raleway"/>
              </a:rPr>
              <a:t>Students who walk over to the barn after school must be picked up or walk back across the street by 4 PM. No </a:t>
            </a:r>
            <a:r>
              <a:rPr lang="en" sz="1900">
                <a:latin typeface="Raleway"/>
                <a:ea typeface="Raleway"/>
                <a:cs typeface="Raleway"/>
                <a:sym typeface="Raleway"/>
              </a:rPr>
              <a:t>loitering</a:t>
            </a:r>
            <a:r>
              <a:rPr lang="en" sz="1900">
                <a:latin typeface="Raleway"/>
                <a:ea typeface="Raleway"/>
                <a:cs typeface="Raleway"/>
                <a:sym typeface="Raleway"/>
              </a:rPr>
              <a:t> at the barn.</a:t>
            </a:r>
            <a:endParaRPr sz="1900">
              <a:latin typeface="Raleway"/>
              <a:ea typeface="Raleway"/>
              <a:cs typeface="Raleway"/>
              <a:sym typeface="Raleway"/>
            </a:endParaRPr>
          </a:p>
          <a:p>
            <a:pPr indent="0" lvl="0" marL="292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indent="-273050" lvl="0" marL="292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aleway"/>
              <a:buChar char="•"/>
            </a:pPr>
            <a:r>
              <a:rPr lang="en" sz="1900">
                <a:latin typeface="Raleway"/>
                <a:ea typeface="Raleway"/>
                <a:cs typeface="Raleway"/>
                <a:sym typeface="Raleway"/>
              </a:rPr>
              <a:t>One CFISD Animal per Person</a:t>
            </a:r>
            <a:endParaRPr sz="1900">
              <a:latin typeface="Raleway"/>
              <a:ea typeface="Raleway"/>
              <a:cs typeface="Raleway"/>
              <a:sym typeface="Raleway"/>
            </a:endParaRPr>
          </a:p>
          <a:p>
            <a:pPr indent="0" lvl="0" marL="292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indent="-273050" lvl="0" marL="292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aleway"/>
              <a:buChar char="•"/>
            </a:pPr>
            <a:r>
              <a:rPr lang="en" sz="1900">
                <a:latin typeface="Raleway"/>
                <a:ea typeface="Raleway"/>
                <a:cs typeface="Raleway"/>
                <a:sym typeface="Raleway"/>
              </a:rPr>
              <a:t>Barn Hours are from 5:30 AM - 10:00 PM</a:t>
            </a:r>
            <a:endParaRPr sz="1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741B47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0"/>
          <p:cNvSpPr txBox="1"/>
          <p:nvPr>
            <p:ph type="title"/>
          </p:nvPr>
        </p:nvSpPr>
        <p:spPr>
          <a:xfrm>
            <a:off x="628650" y="273855"/>
            <a:ext cx="7886700" cy="1780800"/>
          </a:xfrm>
          <a:prstGeom prst="rect">
            <a:avLst/>
          </a:prstGeom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If you picked up an </a:t>
            </a:r>
            <a:r>
              <a:rPr lang="en" sz="3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entry, please scan the entry and complete the google form.</a:t>
            </a:r>
            <a:endParaRPr sz="4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74" name="Google Shape;37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9975" y="2156080"/>
            <a:ext cx="2784045" cy="278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type="title"/>
          </p:nvPr>
        </p:nvSpPr>
        <p:spPr>
          <a:xfrm>
            <a:off x="76300" y="486450"/>
            <a:ext cx="9144000" cy="417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Lamb, Goat, &amp; Swine </a:t>
            </a:r>
            <a:r>
              <a:rPr lang="en" sz="4100"/>
              <a:t>Entries will be </a:t>
            </a:r>
            <a:r>
              <a:rPr lang="en" sz="4100" u="sng"/>
              <a:t>available</a:t>
            </a:r>
            <a:r>
              <a:rPr lang="en" sz="4100" u="sng"/>
              <a:t> after this meeting</a:t>
            </a:r>
            <a:endParaRPr sz="41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They are due by 2:</a:t>
            </a:r>
            <a:r>
              <a:rPr lang="en" sz="4100"/>
              <a:t>40 pm</a:t>
            </a:r>
            <a:r>
              <a:rPr lang="en" sz="4100"/>
              <a:t> on September 14th </a:t>
            </a:r>
            <a:endParaRPr sz="4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    </a:t>
            </a:r>
            <a:r>
              <a:rPr lang="en" sz="2200"/>
              <a:t>Lamb &amp; Goat turn into </a:t>
            </a:r>
            <a:r>
              <a:rPr lang="en" sz="1500"/>
              <a:t>				                           </a:t>
            </a:r>
            <a:r>
              <a:rPr lang="en" sz="2600"/>
              <a:t>Swine go to </a:t>
            </a:r>
            <a:endParaRPr sz="26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 	 </a:t>
            </a:r>
            <a:r>
              <a:rPr lang="en" sz="2300" u="sng"/>
              <a:t>Mrs. Sadler or Mrs. Cox					Mrs. McKinney or Ms. Jay</a:t>
            </a:r>
            <a:endParaRPr sz="23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/>
          <p:nvPr>
            <p:ph type="title"/>
          </p:nvPr>
        </p:nvSpPr>
        <p:spPr>
          <a:xfrm>
            <a:off x="184500" y="1366000"/>
            <a:ext cx="8400600" cy="19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May only miss 2 FFA meetings.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Must pass all classes for the 2nd marking period.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Cannot be placed in ALC or DEAP.</a:t>
            </a:r>
            <a:endParaRPr sz="2000"/>
          </a:p>
          <a:p>
            <a:pPr indent="-355600" lvl="1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If you are in ALC or DEAP during show time you will not be eligible to show.</a:t>
            </a:r>
            <a:endParaRPr sz="2000"/>
          </a:p>
          <a:p>
            <a:pPr indent="-355600" lvl="1" marL="13716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○"/>
            </a:pPr>
            <a:r>
              <a:rPr lang="en" sz="2000"/>
              <a:t>If you are placed in ALC or DEAP or parent will have to feed and care for your animal during your placement.</a:t>
            </a:r>
            <a:endParaRPr sz="2000"/>
          </a:p>
        </p:txBody>
      </p:sp>
      <p:sp>
        <p:nvSpPr>
          <p:cNvPr id="232" name="Google Shape;232;p40"/>
          <p:cNvSpPr txBox="1"/>
          <p:nvPr/>
        </p:nvSpPr>
        <p:spPr>
          <a:xfrm>
            <a:off x="625775" y="282350"/>
            <a:ext cx="74559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Eligibility</a:t>
            </a:r>
            <a:r>
              <a:rPr lang="en" sz="3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Requirements</a:t>
            </a:r>
            <a:endParaRPr sz="3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/>
          <p:nvPr>
            <p:ph type="title"/>
          </p:nvPr>
        </p:nvSpPr>
        <p:spPr>
          <a:xfrm>
            <a:off x="326850" y="292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 </a:t>
            </a:r>
            <a:endParaRPr/>
          </a:p>
        </p:txBody>
      </p:sp>
      <p:sp>
        <p:nvSpPr>
          <p:cNvPr id="238" name="Google Shape;238;p41"/>
          <p:cNvSpPr txBox="1"/>
          <p:nvPr>
            <p:ph idx="1" type="body"/>
          </p:nvPr>
        </p:nvSpPr>
        <p:spPr>
          <a:xfrm>
            <a:off x="326850" y="1280050"/>
            <a:ext cx="5045700" cy="42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9/14 - </a:t>
            </a:r>
            <a:r>
              <a:rPr lang="en"/>
              <a:t>Entries</a:t>
            </a:r>
            <a:r>
              <a:rPr lang="en"/>
              <a:t> Due by 2:40pm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9/26 - </a:t>
            </a:r>
            <a:r>
              <a:rPr b="1" lang="en" u="sng"/>
              <a:t>Goat, Lamb </a:t>
            </a:r>
            <a:r>
              <a:rPr lang="en"/>
              <a:t>(Library),</a:t>
            </a:r>
            <a:endParaRPr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Swine</a:t>
            </a:r>
            <a:r>
              <a:rPr lang="en"/>
              <a:t>(Teaching Theater) 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Workshops, 6:00 pm 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Rabbits</a:t>
            </a:r>
            <a:r>
              <a:rPr lang="en"/>
              <a:t> </a:t>
            </a:r>
            <a:r>
              <a:rPr lang="en"/>
              <a:t>(Library), 7pm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10/4 - </a:t>
            </a:r>
            <a:r>
              <a:rPr b="1" lang="en" u="sng"/>
              <a:t>Goat, Lamb, &amp; Swine </a:t>
            </a:r>
            <a:endParaRPr b="1" u="sng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Lottery Draw - 4pm Telge</a:t>
            </a:r>
            <a:endParaRPr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Exhibit Center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10/5 - Goat Selection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10/6 - Lamb Selection - Homecoming Game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1"/>
          <p:cNvSpPr txBox="1"/>
          <p:nvPr/>
        </p:nvSpPr>
        <p:spPr>
          <a:xfrm>
            <a:off x="4220100" y="1280050"/>
            <a:ext cx="5357100" cy="3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10/7 - Swine Selection - Homecoming Dance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1/31 - CFISD Show Check in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2/1 - Rabbit, Lamb, Cattle Shows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2/2 - Poultry, Goat, &amp; Swine Shows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2/3- Sale Day!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Swine</a:t>
            </a:r>
            <a:endParaRPr/>
          </a:p>
        </p:txBody>
      </p:sp>
      <p:sp>
        <p:nvSpPr>
          <p:cNvPr id="245" name="Google Shape;245;p4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Entry &amp; Barn App due date: September 14th by 3pm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Seminar date: September 26th @ 6:00pm in the teaching theatre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Draw: October 4th @ 4pm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Selection: October 7th Telge Exhibit Center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Swine </a:t>
            </a:r>
            <a:endParaRPr/>
          </a:p>
        </p:txBody>
      </p:sp>
      <p:sp>
        <p:nvSpPr>
          <p:cNvPr id="251" name="Google Shape;251;p43"/>
          <p:cNvSpPr txBox="1"/>
          <p:nvPr>
            <p:ph idx="1" type="body"/>
          </p:nvPr>
        </p:nvSpPr>
        <p:spPr>
          <a:xfrm>
            <a:off x="274575" y="1299600"/>
            <a:ext cx="4113300" cy="32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Cost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Hog: $350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Barn: $150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Supplies: $200-300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Feed &amp; Shavings: $500-800</a:t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-342900" lvl="1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Total cost to raise a pig: around $1,200- $1,600</a:t>
            </a:r>
            <a:endParaRPr sz="1800"/>
          </a:p>
        </p:txBody>
      </p:sp>
      <p:sp>
        <p:nvSpPr>
          <p:cNvPr id="252" name="Google Shape;252;p43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Key information: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Swine Entry form and barn </a:t>
            </a:r>
            <a:r>
              <a:rPr lang="en" sz="1800"/>
              <a:t>paperwork</a:t>
            </a:r>
            <a:r>
              <a:rPr lang="en" sz="1800"/>
              <a:t> and payments are due by </a:t>
            </a:r>
            <a:r>
              <a:rPr lang="en" sz="1800"/>
              <a:t>September</a:t>
            </a:r>
            <a:r>
              <a:rPr lang="en" sz="1800"/>
              <a:t> 14th at 2:45pm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Swine Seminar September  26th we will go over everything in detail </a:t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>
            <p:ph type="ctrTitle"/>
          </p:nvPr>
        </p:nvSpPr>
        <p:spPr>
          <a:xfrm>
            <a:off x="1143000" y="431128"/>
            <a:ext cx="6858000" cy="37239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 101 Swine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@swsquad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the code above to 81010 to join</a:t>
            </a:r>
            <a:endParaRPr/>
          </a:p>
        </p:txBody>
      </p:sp>
      <p:sp>
        <p:nvSpPr>
          <p:cNvPr id="258" name="Google Shape;258;p44"/>
          <p:cNvSpPr txBox="1"/>
          <p:nvPr/>
        </p:nvSpPr>
        <p:spPr>
          <a:xfrm>
            <a:off x="581456" y="4310981"/>
            <a:ext cx="76485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FFA Calendar 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http://www.cyfair.ffanow.org/AETcalendar.aspx?ID=10113</a:t>
            </a:r>
            <a:r>
              <a:rPr lang="en" sz="1100"/>
              <a:t> 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/>
          <p:nvPr>
            <p:ph type="title"/>
          </p:nvPr>
        </p:nvSpPr>
        <p:spPr>
          <a:xfrm>
            <a:off x="0" y="361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CFISD Ag Mechanics Show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Meeting: October 12 @6:00 pm</a:t>
            </a:r>
            <a:endParaRPr/>
          </a:p>
        </p:txBody>
      </p:sp>
      <p:sp>
        <p:nvSpPr>
          <p:cNvPr id="264" name="Google Shape;264;p45"/>
          <p:cNvSpPr txBox="1"/>
          <p:nvPr>
            <p:ph idx="1" type="body"/>
          </p:nvPr>
        </p:nvSpPr>
        <p:spPr>
          <a:xfrm>
            <a:off x="387900" y="12487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Available to ALL students in ag classes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Projects can be done individually or in groups (max 5)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Important Dates: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September 18 - Inform Ms. Jay you are doing a project.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November 26  - Entries due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January 31 - Check 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February 1 - Judging &amp; awards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date will depend on the project!</a:t>
            </a:r>
            <a:endParaRPr/>
          </a:p>
        </p:txBody>
      </p:sp>
      <p:sp>
        <p:nvSpPr>
          <p:cNvPr id="265" name="Google Shape;265;p45"/>
          <p:cNvSpPr txBox="1"/>
          <p:nvPr>
            <p:ph idx="1" type="body"/>
          </p:nvPr>
        </p:nvSpPr>
        <p:spPr>
          <a:xfrm>
            <a:off x="4959900" y="-344450"/>
            <a:ext cx="4184100" cy="50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Classes:</a:t>
            </a:r>
            <a:endParaRPr/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Char char="●"/>
            </a:pPr>
            <a:r>
              <a:rPr lang="en" sz="1050"/>
              <a:t>DIVISION I: AGRICULTURAL MACHINERY &amp; EQUIPMENT</a:t>
            </a:r>
            <a:endParaRPr sz="1050"/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en" sz="1050"/>
              <a:t>CLASS 1: Hay Hauling, Spraying Equipment, Mounted and Pull Type Tractor Equipment, Self-Propelled Equipment, and Hydraulic Equipment</a:t>
            </a:r>
            <a:endParaRPr sz="1050"/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en" sz="1050"/>
              <a:t>CLASS 2: Shop Tools and Equipment, Truck, Tractor, and Ag Equipment Accessories</a:t>
            </a:r>
            <a:endParaRPr sz="1050"/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en" sz="1050"/>
              <a:t>CLASS 3: Livestock and Utility Trailers</a:t>
            </a:r>
            <a:endParaRPr sz="1050"/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Char char="●"/>
            </a:pPr>
            <a:r>
              <a:rPr lang="en" sz="1050"/>
              <a:t>DIVISION II: LIVESTOCK EQUIPMENT</a:t>
            </a:r>
            <a:endParaRPr sz="1050"/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en" sz="1050"/>
              <a:t>CLASS 4: Gates, Livestock Panels, Squeeze Chutes, Livestock Restraining, Livestock Equipment, Trim Chutes, Block Stands, Livestock Crates, Head Gates, Saddle Racks,Tack Boxes, Tack</a:t>
            </a:r>
            <a:endParaRPr sz="1050"/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en" sz="1050"/>
              <a:t>CLASS 5: Feeders, Self Feeders, Creep Feeders, Storage Buildings</a:t>
            </a:r>
            <a:endParaRPr sz="1050"/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en" sz="1050"/>
              <a:t>CLASS 6: Wildlife Accessories</a:t>
            </a:r>
            <a:endParaRPr sz="1050"/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Char char="●"/>
            </a:pPr>
            <a:r>
              <a:rPr lang="en" sz="1050"/>
              <a:t>DIVISION III: HOME &amp; YARD RECREATIONAL PROJECTS</a:t>
            </a:r>
            <a:endParaRPr sz="1050"/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en" sz="1050"/>
              <a:t>CLASS 7: Home and/or Furniture</a:t>
            </a:r>
            <a:endParaRPr sz="1050"/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en" sz="1050"/>
              <a:t>CLASS 8: Yard</a:t>
            </a:r>
            <a:endParaRPr sz="1050"/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Char char="●"/>
            </a:pPr>
            <a:r>
              <a:rPr lang="en" sz="1050"/>
              <a:t>DIVISION IV: NON-AG PROJECTS - BBQ PITS</a:t>
            </a:r>
            <a:endParaRPr sz="1050"/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en" sz="1050"/>
              <a:t>CLASS 9: Free Standing BBQ Pits, Cooking Equipment</a:t>
            </a:r>
            <a:endParaRPr sz="1050"/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en" sz="1050"/>
              <a:t>CLASS 10: BBQ Pit On Trailers</a:t>
            </a:r>
            <a:endParaRPr sz="1050"/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Char char="●"/>
            </a:pPr>
            <a:r>
              <a:rPr lang="en" sz="1050"/>
              <a:t>DIVISION V: INDUSTRIAL AGRICULTURE</a:t>
            </a:r>
            <a:endParaRPr sz="1050"/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en" sz="1050"/>
              <a:t>CLASS 11: Logging Equipment</a:t>
            </a:r>
            <a:endParaRPr sz="1050"/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SzPts val="1050"/>
              <a:buChar char="●"/>
            </a:pPr>
            <a:r>
              <a:rPr lang="en" sz="1050"/>
              <a:t>DIVISION VI: OIL &amp; GAS</a:t>
            </a:r>
            <a:endParaRPr sz="1050"/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SzPts val="1050"/>
              <a:buChar char="○"/>
            </a:pPr>
            <a:r>
              <a:rPr lang="en" sz="1050"/>
              <a:t>CLASS 12: Oil/water separators, pipe racks, skids</a:t>
            </a:r>
            <a:endParaRPr sz="10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